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84" r:id="rId2"/>
    <p:sldId id="286" r:id="rId3"/>
    <p:sldId id="287" r:id="rId4"/>
    <p:sldId id="288" r:id="rId5"/>
    <p:sldId id="289" r:id="rId6"/>
    <p:sldId id="291" r:id="rId7"/>
    <p:sldId id="290" r:id="rId8"/>
    <p:sldId id="292" r:id="rId9"/>
  </p:sldIdLst>
  <p:sldSz cx="18288000" cy="10287000"/>
  <p:notesSz cx="6858000" cy="9144000"/>
  <p:embeddedFontLst>
    <p:embeddedFont>
      <p:font typeface="윤고딕 Bold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3F2"/>
    <a:srgbClr val="85D5F3"/>
    <a:srgbClr val="223446"/>
    <a:srgbClr val="2C3E50"/>
    <a:srgbClr val="E5F4FF"/>
    <a:srgbClr val="FFE6C1"/>
    <a:srgbClr val="FFEBCD"/>
    <a:srgbClr val="FFD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597F6-1898-49C6-85DF-2D85160DE524}" v="78" dt="2025-10-14T14:12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12" autoAdjust="0"/>
  </p:normalViewPr>
  <p:slideViewPr>
    <p:cSldViewPr>
      <p:cViewPr varScale="1">
        <p:scale>
          <a:sx n="51" d="100"/>
          <a:sy n="51" d="100"/>
        </p:scale>
        <p:origin x="7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08290-9661-490F-8EA4-887E349BF75C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C7356-5C29-4291-8732-4F7E9D70D8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5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69740" y="1790700"/>
            <a:ext cx="97536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b="1" dirty="0"/>
              <a:t>전체 시장 </a:t>
            </a:r>
            <a:r>
              <a:rPr lang="en-US" altLang="ko-KR" sz="2800" b="1" dirty="0"/>
              <a:t>(TAM)</a:t>
            </a:r>
          </a:p>
          <a:p>
            <a:r>
              <a:rPr lang="ko-KR" altLang="en-US" sz="2800" b="1" dirty="0"/>
              <a:t>국내 업무 협업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메신저 소프트웨어 시장</a:t>
            </a:r>
            <a:r>
              <a:rPr lang="en-US" altLang="ko-KR" sz="2800" dirty="0"/>
              <a:t>: </a:t>
            </a:r>
            <a:r>
              <a:rPr lang="en-US" altLang="ko-KR" sz="2800" b="1" dirty="0"/>
              <a:t>1.8</a:t>
            </a:r>
            <a:r>
              <a:rPr lang="ko-KR" altLang="en-US" sz="2800" b="1" dirty="0"/>
              <a:t>조원</a:t>
            </a:r>
            <a:r>
              <a:rPr lang="ko-KR" altLang="en-US" sz="2800" dirty="0"/>
              <a:t> </a:t>
            </a:r>
            <a:r>
              <a:rPr lang="en-US" altLang="ko-KR" sz="2800" i="1" dirty="0"/>
              <a:t>(2027</a:t>
            </a:r>
            <a:r>
              <a:rPr lang="ko-KR" altLang="en-US" sz="2800" i="1" dirty="0"/>
              <a:t>년 전망</a:t>
            </a:r>
            <a:r>
              <a:rPr lang="en-US" altLang="ko-KR" sz="2800" i="1" dirty="0"/>
              <a:t>)</a:t>
            </a:r>
            <a:endParaRPr lang="ko-KR" altLang="en-US" sz="2800" dirty="0"/>
          </a:p>
          <a:p>
            <a:r>
              <a:rPr lang="ko-KR" altLang="en-US" sz="2800" b="1" dirty="0"/>
              <a:t>연평균 성장률</a:t>
            </a:r>
            <a:r>
              <a:rPr lang="en-US" altLang="ko-KR" sz="2800" dirty="0"/>
              <a:t>: </a:t>
            </a:r>
            <a:r>
              <a:rPr lang="en-US" altLang="ko-KR" sz="2800" b="1" dirty="0"/>
              <a:t>14%</a:t>
            </a:r>
            <a:endParaRPr lang="ko-KR" altLang="en-US" sz="2800" dirty="0"/>
          </a:p>
        </p:txBody>
      </p:sp>
      <p:graphicFrame>
        <p:nvGraphicFramePr>
          <p:cNvPr id="1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78420"/>
              </p:ext>
            </p:extLst>
          </p:nvPr>
        </p:nvGraphicFramePr>
        <p:xfrm>
          <a:off x="968491" y="3431322"/>
          <a:ext cx="16160517" cy="6275582"/>
        </p:xfrm>
        <a:graphic>
          <a:graphicData uri="http://schemas.openxmlformats.org/drawingml/2006/table">
            <a:tbl>
              <a:tblPr/>
              <a:tblGrid>
                <a:gridCol w="379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0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세분 시장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b="0" dirty="0"/>
                        <a:t>시장 규모 </a:t>
                      </a:r>
                      <a:r>
                        <a:rPr lang="en-US" altLang="ko-KR" b="0" dirty="0"/>
                        <a:t>(2027</a:t>
                      </a:r>
                      <a:r>
                        <a:rPr lang="ko-KR" altLang="en-US" b="0" dirty="0"/>
                        <a:t>년</a:t>
                      </a:r>
                      <a:r>
                        <a:rPr lang="en-US" altLang="ko-KR" b="0" dirty="0"/>
                        <a:t>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산출 근거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/>
                        <a:t>B2C (</a:t>
                      </a:r>
                      <a:r>
                        <a:rPr lang="ko-KR" altLang="en-US" b="0"/>
                        <a:t>개인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프리랜서</a:t>
                      </a:r>
                      <a:r>
                        <a:rPr lang="en-US" altLang="ko-KR" b="0"/>
                        <a:t>)</a:t>
                      </a:r>
                      <a:endParaRPr lang="ko-KR" altLang="en-US" b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b="0" dirty="0"/>
                        <a:t>300</a:t>
                      </a:r>
                      <a:r>
                        <a:rPr lang="ko-KR" altLang="en-US" b="0" dirty="0"/>
                        <a:t>억원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프로 사용자 </a:t>
                      </a:r>
                      <a:r>
                        <a:rPr lang="en-US" altLang="ko-KR" b="0"/>
                        <a:t>30</a:t>
                      </a:r>
                      <a:r>
                        <a:rPr lang="ko-KR" altLang="en-US" b="0"/>
                        <a:t>만명 </a:t>
                      </a:r>
                      <a:r>
                        <a:rPr lang="en-US" altLang="ko-KR" b="0"/>
                        <a:t>× </a:t>
                      </a:r>
                      <a:r>
                        <a:rPr lang="ko-KR" altLang="en-US" b="0"/>
                        <a:t>연 </a:t>
                      </a:r>
                      <a:r>
                        <a:rPr lang="en-US" altLang="ko-KR" b="0"/>
                        <a:t>10</a:t>
                      </a:r>
                      <a:r>
                        <a:rPr lang="ko-KR" altLang="en-US" b="0"/>
                        <a:t>만원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계정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9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B2G (</a:t>
                      </a:r>
                      <a:r>
                        <a:rPr lang="ko-KR" altLang="en-US" b="0"/>
                        <a:t>공공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지자체</a:t>
                      </a:r>
                      <a:r>
                        <a:rPr lang="en-US" altLang="ko-KR" b="0"/>
                        <a:t>)</a:t>
                      </a:r>
                      <a:endParaRPr lang="ko-KR" altLang="en-US" b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b="0" dirty="0"/>
                        <a:t>1000</a:t>
                      </a:r>
                      <a:r>
                        <a:rPr lang="ko-KR" altLang="en-US" b="0" dirty="0"/>
                        <a:t>억원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공공 인력 </a:t>
                      </a:r>
                      <a:r>
                        <a:rPr lang="en-US" altLang="ko-KR" b="0"/>
                        <a:t>110</a:t>
                      </a:r>
                      <a:r>
                        <a:rPr lang="ko-KR" altLang="en-US" b="0"/>
                        <a:t>만명 </a:t>
                      </a:r>
                      <a:r>
                        <a:rPr lang="en-US" altLang="ko-KR" b="0"/>
                        <a:t>× </a:t>
                      </a:r>
                      <a:r>
                        <a:rPr lang="ko-KR" altLang="en-US" b="0"/>
                        <a:t>도입 대상 </a:t>
                      </a:r>
                      <a:r>
                        <a:rPr lang="en-US" altLang="ko-KR" b="0"/>
                        <a:t>30% × </a:t>
                      </a:r>
                      <a:r>
                        <a:rPr lang="ko-KR" altLang="en-US" b="0"/>
                        <a:t>유료 </a:t>
                      </a:r>
                      <a:r>
                        <a:rPr lang="en-US" altLang="ko-KR" b="0"/>
                        <a:t>30% × </a:t>
                      </a:r>
                      <a:r>
                        <a:rPr lang="ko-KR" altLang="en-US" b="0"/>
                        <a:t>연 </a:t>
                      </a:r>
                      <a:r>
                        <a:rPr lang="en-US" altLang="ko-KR" b="0"/>
                        <a:t>10</a:t>
                      </a:r>
                      <a:r>
                        <a:rPr lang="ko-KR" altLang="en-US" b="0"/>
                        <a:t>만원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13109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B2B (</a:t>
                      </a:r>
                      <a:r>
                        <a:rPr lang="ko-KR" altLang="en-US" b="0" dirty="0"/>
                        <a:t>기업용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b="0" dirty="0"/>
                        <a:t>3000</a:t>
                      </a:r>
                      <a:r>
                        <a:rPr lang="ko-KR" altLang="en-US" b="0" dirty="0"/>
                        <a:t>억원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지식근로자 </a:t>
                      </a:r>
                      <a:r>
                        <a:rPr lang="en-US" altLang="ko-KR" b="0" dirty="0"/>
                        <a:t>1,000</a:t>
                      </a:r>
                      <a:r>
                        <a:rPr lang="ko-KR" altLang="en-US" b="0" dirty="0"/>
                        <a:t>만명 </a:t>
                      </a:r>
                      <a:r>
                        <a:rPr lang="en-US" altLang="ko-KR" b="0" dirty="0"/>
                        <a:t>× </a:t>
                      </a:r>
                      <a:r>
                        <a:rPr lang="ko-KR" altLang="en-US" b="0" dirty="0"/>
                        <a:t>대상 업종 </a:t>
                      </a:r>
                      <a:r>
                        <a:rPr lang="en-US" altLang="ko-KR" b="0" dirty="0"/>
                        <a:t>30% × </a:t>
                      </a:r>
                      <a:r>
                        <a:rPr lang="ko-KR" altLang="en-US" b="0" dirty="0"/>
                        <a:t>유료 </a:t>
                      </a:r>
                      <a:r>
                        <a:rPr lang="en-US" altLang="ko-KR" b="0" dirty="0"/>
                        <a:t>50% × </a:t>
                      </a:r>
                      <a:r>
                        <a:rPr lang="ko-KR" altLang="en-US" b="0" dirty="0"/>
                        <a:t>연 </a:t>
                      </a:r>
                      <a:r>
                        <a:rPr lang="en-US" altLang="ko-KR" b="0" dirty="0"/>
                        <a:t>20</a:t>
                      </a:r>
                      <a:r>
                        <a:rPr lang="ko-KR" altLang="en-US" b="0" dirty="0"/>
                        <a:t>만원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합계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b="0" dirty="0"/>
                        <a:t>,300</a:t>
                      </a:r>
                      <a:r>
                        <a:rPr lang="ko-KR" altLang="en-US" b="0" dirty="0"/>
                        <a:t>억원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/>
                        <a:t>xxxxxxxxxxxxxxxxxxxxxxxxxxx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906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2.2 </a:t>
            </a:r>
            <a:r>
              <a:rPr lang="ko-KR" altLang="en-US" sz="4400" dirty="0"/>
              <a:t>시장 규모 분석 </a:t>
            </a:r>
            <a:r>
              <a:rPr lang="en-US" altLang="ko-KR" sz="4400" dirty="0"/>
              <a:t>(TAM–SAM–SOM)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250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8987-6ED3-8A50-E38C-5CCC6C77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A025B1-CEA4-B74B-9FBE-FBBF88EAFC9B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04A304C-3BFE-8A19-1E42-69600AA28005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D05C61-7CF0-F3AC-D5B2-32BAA4764E62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232B9F6-10EF-6801-9C97-6F1AAF6B8E6C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4DF394-0E36-D525-F4FB-4CB64D849C11}"/>
              </a:ext>
            </a:extLst>
          </p:cNvPr>
          <p:cNvSpPr txBox="1"/>
          <p:nvPr/>
        </p:nvSpPr>
        <p:spPr>
          <a:xfrm>
            <a:off x="969740" y="1790700"/>
            <a:ext cx="9753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3.1 </a:t>
            </a:r>
            <a:r>
              <a:rPr lang="ko-KR" altLang="en-US" sz="2800" b="1" dirty="0"/>
              <a:t>세분 고객별 니즈</a:t>
            </a:r>
          </a:p>
          <a:p>
            <a:r>
              <a:rPr lang="en-US" altLang="ko-KR" sz="2800" b="1" dirty="0"/>
              <a:t>B2C MZ </a:t>
            </a:r>
            <a:r>
              <a:rPr lang="ko-KR" altLang="en-US" sz="2800" b="1" dirty="0"/>
              <a:t>직장인 </a:t>
            </a:r>
            <a:r>
              <a:rPr lang="en-US" altLang="ko-KR" sz="2800" b="1" dirty="0"/>
              <a:t>(20–35</a:t>
            </a:r>
            <a:r>
              <a:rPr lang="ko-KR" altLang="en-US" sz="2800" b="1" dirty="0"/>
              <a:t>세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7243475-C205-2883-F926-CA97C07B9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92021"/>
              </p:ext>
            </p:extLst>
          </p:nvPr>
        </p:nvGraphicFramePr>
        <p:xfrm>
          <a:off x="969740" y="3238500"/>
          <a:ext cx="16632460" cy="5599198"/>
        </p:xfrm>
        <a:graphic>
          <a:graphicData uri="http://schemas.openxmlformats.org/drawingml/2006/table">
            <a:tbl>
              <a:tblPr/>
              <a:tblGrid>
                <a:gridCol w="474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96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항목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특성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모바일 우선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다채널 소통</a:t>
                      </a:r>
                      <a:r>
                        <a:rPr lang="en-US" altLang="ko-KR" b="0"/>
                        <a:t>(</a:t>
                      </a:r>
                      <a:r>
                        <a:rPr lang="ko-KR" altLang="en-US" b="0"/>
                        <a:t>카톡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슬랙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이메일 혼용</a:t>
                      </a:r>
                      <a:r>
                        <a:rPr lang="en-US" altLang="ko-KR" b="0"/>
                        <a:t>), </a:t>
                      </a:r>
                      <a:r>
                        <a:rPr lang="ko-KR" altLang="en-US" b="0"/>
                        <a:t>워라밸 중시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6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핵심 니즈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직장인모드 자동 전환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야간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주말 알림 차단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멘션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상사 메시지 우선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11696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 err="1"/>
                        <a:t>페인포인트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 err="1"/>
                        <a:t>단톡방</a:t>
                      </a:r>
                      <a:r>
                        <a:rPr lang="ko-KR" altLang="en-US" b="0" dirty="0"/>
                        <a:t> 소음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업무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개인 대화 섞임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읽음 압박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응답 강박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6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구매 전환 요인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 err="1"/>
                        <a:t>슬랙타임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집중모드 체감</a:t>
                      </a:r>
                      <a:r>
                        <a:rPr lang="en-US" altLang="ko-KR" b="0" dirty="0"/>
                        <a:t>(35%), </a:t>
                      </a:r>
                      <a:r>
                        <a:rPr lang="ko-KR" altLang="en-US" b="0" dirty="0"/>
                        <a:t>캘린더 연동 자동전환</a:t>
                      </a:r>
                      <a:r>
                        <a:rPr lang="en-US" altLang="ko-KR" b="0" dirty="0"/>
                        <a:t>(25%), </a:t>
                      </a:r>
                      <a:r>
                        <a:rPr lang="ko-KR" altLang="en-US" b="0" dirty="0" err="1"/>
                        <a:t>멘션</a:t>
                      </a:r>
                      <a:r>
                        <a:rPr lang="ko-KR" altLang="en-US" b="0" dirty="0"/>
                        <a:t> 우선 알림</a:t>
                      </a:r>
                      <a:r>
                        <a:rPr lang="en-US" altLang="ko-KR" b="0" dirty="0"/>
                        <a:t>(20%), </a:t>
                      </a:r>
                      <a:r>
                        <a:rPr lang="ko-KR" altLang="en-US" b="0" dirty="0"/>
                        <a:t>개인모드 분리 </a:t>
                      </a:r>
                      <a:r>
                        <a:rPr lang="en-US" altLang="ko-KR" b="0" dirty="0"/>
                        <a:t>UI(20%)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9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006332-5110-56A6-5CD9-A434872CA096}"/>
              </a:ext>
            </a:extLst>
          </p:cNvPr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고객 니즈 분석 및 목표 시장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234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4E184-138D-863E-8764-0A4558FC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7C8143-C664-95FB-3B09-588518A6270C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38469C7-5D9A-510B-ACA9-A76890BCF014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42551F-9363-9D8F-6F05-E59CB5555924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0CAD61A-1964-F931-2C8A-B5FE6B2C2FC2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35251F8-F9D1-DF79-8523-0C47F5E8F84F}"/>
              </a:ext>
            </a:extLst>
          </p:cNvPr>
          <p:cNvSpPr txBox="1"/>
          <p:nvPr/>
        </p:nvSpPr>
        <p:spPr>
          <a:xfrm>
            <a:off x="969740" y="1790700"/>
            <a:ext cx="9753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dirty="0"/>
              <a:t>B2C </a:t>
            </a:r>
            <a:r>
              <a:rPr lang="ko-KR" altLang="en-US" sz="2800" dirty="0"/>
              <a:t>경력</a:t>
            </a:r>
            <a:r>
              <a:rPr lang="en-US" altLang="ko-KR" sz="2800" dirty="0"/>
              <a:t>/</a:t>
            </a:r>
            <a:r>
              <a:rPr lang="ko-KR" altLang="en-US" sz="2800" dirty="0"/>
              <a:t>기혼 직장인 </a:t>
            </a:r>
            <a:r>
              <a:rPr lang="en-US" altLang="ko-KR" sz="2800" dirty="0"/>
              <a:t>(35–50</a:t>
            </a:r>
            <a:r>
              <a:rPr lang="ko-KR" altLang="en-US" sz="2800" dirty="0"/>
              <a:t>세</a:t>
            </a:r>
            <a:r>
              <a:rPr lang="en-US" altLang="ko-KR" sz="2800" dirty="0"/>
              <a:t>)</a:t>
            </a:r>
            <a:endParaRPr lang="en-US" altLang="ko-KR" sz="2800" b="1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CB55E5B9-A493-1B4E-5FAF-15E0A676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70963"/>
              </p:ext>
            </p:extLst>
          </p:nvPr>
        </p:nvGraphicFramePr>
        <p:xfrm>
          <a:off x="969740" y="2990666"/>
          <a:ext cx="16556260" cy="6020620"/>
        </p:xfrm>
        <a:graphic>
          <a:graphicData uri="http://schemas.openxmlformats.org/drawingml/2006/table">
            <a:tbl>
              <a:tblPr/>
              <a:tblGrid>
                <a:gridCol w="472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7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항목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특성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회의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가정 일정 병행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데스크톱</a:t>
                      </a:r>
                      <a:r>
                        <a:rPr lang="en-US" altLang="ko-KR" b="0"/>
                        <a:t>+</a:t>
                      </a:r>
                      <a:r>
                        <a:rPr lang="ko-KR" altLang="en-US" b="0"/>
                        <a:t>모바일 혼합 사용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안정성 선호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핵심 니즈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일정 기반 알림 제어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파일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대화 요약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할일화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중요한 메시지 놓침 방지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페인포인트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야간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주말 방해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파일 위치 분산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지시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요청 누락으로 재작업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구매 전환 요인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통합검색</a:t>
                      </a:r>
                      <a:r>
                        <a:rPr lang="en-US" altLang="ko-KR" b="0" dirty="0"/>
                        <a:t>(30%), </a:t>
                      </a:r>
                      <a:r>
                        <a:rPr lang="ko-KR" altLang="en-US" b="0" dirty="0"/>
                        <a:t>회의 중 자동 무음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회의 종료 후 요약</a:t>
                      </a:r>
                      <a:r>
                        <a:rPr lang="en-US" altLang="ko-KR" b="0" dirty="0"/>
                        <a:t>(25%), </a:t>
                      </a:r>
                      <a:r>
                        <a:rPr lang="ko-KR" altLang="en-US" b="0" dirty="0" err="1"/>
                        <a:t>할일</a:t>
                      </a:r>
                      <a:r>
                        <a:rPr lang="ko-KR" altLang="en-US" b="0" dirty="0"/>
                        <a:t> 자동 생성</a:t>
                      </a:r>
                      <a:r>
                        <a:rPr lang="en-US" altLang="ko-KR" b="0" dirty="0"/>
                        <a:t>(25%), </a:t>
                      </a:r>
                      <a:r>
                        <a:rPr lang="ko-KR" altLang="en-US" b="0" dirty="0"/>
                        <a:t>백업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보관 정책</a:t>
                      </a:r>
                      <a:r>
                        <a:rPr lang="en-US" altLang="ko-KR" b="0" dirty="0"/>
                        <a:t>(20%)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9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C76152A-C6C7-C050-AAD6-6EB6D8064F1F}"/>
              </a:ext>
            </a:extLst>
          </p:cNvPr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고객 니즈 분석 및 목표 시장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751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D626-DE09-3D5F-74BE-4687942C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C0A3AE-2E76-2E89-7F71-4BF0BBD09594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8C56482-0DD3-B324-F956-743385A71859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FE0F03-2C48-38F8-FAD4-A010A64616D3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C51D308-A50B-223A-CB63-861D7FBA5278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671775-E84B-1F0C-7647-DE75CFCF8A98}"/>
              </a:ext>
            </a:extLst>
          </p:cNvPr>
          <p:cNvSpPr txBox="1"/>
          <p:nvPr/>
        </p:nvSpPr>
        <p:spPr>
          <a:xfrm>
            <a:off x="969740" y="1790700"/>
            <a:ext cx="42118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dirty="0"/>
              <a:t>B2B </a:t>
            </a:r>
            <a:r>
              <a:rPr lang="ko-KR" altLang="en-US" sz="2800" dirty="0"/>
              <a:t>팀</a:t>
            </a:r>
            <a:r>
              <a:rPr lang="en-US" altLang="ko-KR" sz="2800" dirty="0"/>
              <a:t>/</a:t>
            </a:r>
            <a:r>
              <a:rPr lang="ko-KR" altLang="en-US" sz="2800" dirty="0"/>
              <a:t>기업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</a:t>
            </a:r>
            <a:r>
              <a:rPr lang="en-US" altLang="ko-KR" sz="2800" dirty="0"/>
              <a:t>·</a:t>
            </a:r>
            <a:r>
              <a:rPr lang="ko-KR" altLang="en-US" sz="2800" dirty="0"/>
              <a:t>팀장</a:t>
            </a:r>
            <a:r>
              <a:rPr lang="en-US" altLang="ko-KR" sz="2800" dirty="0"/>
              <a:t>)</a:t>
            </a:r>
            <a:endParaRPr lang="en-US" altLang="ko-KR" sz="2800" b="1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6E7F96C2-2CE4-7ECF-61E2-01C15AB11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47881"/>
              </p:ext>
            </p:extLst>
          </p:nvPr>
        </p:nvGraphicFramePr>
        <p:xfrm>
          <a:off x="969740" y="2990666"/>
          <a:ext cx="16556260" cy="6020620"/>
        </p:xfrm>
        <a:graphic>
          <a:graphicData uri="http://schemas.openxmlformats.org/drawingml/2006/table">
            <a:tbl>
              <a:tblPr/>
              <a:tblGrid>
                <a:gridCol w="472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7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항목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특성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보안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감사 요구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팀 생산성 지표 관심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좌석형 과금 적합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핵심 니즈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정책 기반 알림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부서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직급 룰</a:t>
                      </a:r>
                      <a:r>
                        <a:rPr lang="en-US" altLang="ko-KR" b="0" dirty="0"/>
                        <a:t>), DLP/</a:t>
                      </a:r>
                      <a:r>
                        <a:rPr lang="ko-KR" altLang="en-US" b="0" dirty="0"/>
                        <a:t>감사로그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읽음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응답 </a:t>
                      </a:r>
                      <a:r>
                        <a:rPr lang="en-US" altLang="ko-KR" b="0" dirty="0"/>
                        <a:t>SLA </a:t>
                      </a:r>
                      <a:r>
                        <a:rPr lang="ko-KR" altLang="en-US" b="0" dirty="0"/>
                        <a:t>리포트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 err="1"/>
                        <a:t>페인포인트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알림 과부하로 우선순위 혼선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규정 위반 리스크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미응답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지연 누적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구매 전환 요인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dirty="0"/>
                        <a:t>DLP·</a:t>
                      </a:r>
                      <a:r>
                        <a:rPr lang="ko-KR" altLang="en-US" b="0" dirty="0"/>
                        <a:t>감사로그</a:t>
                      </a:r>
                      <a:r>
                        <a:rPr lang="en-US" altLang="ko-KR" b="0" dirty="0"/>
                        <a:t>(35%), </a:t>
                      </a:r>
                      <a:r>
                        <a:rPr lang="ko-KR" altLang="en-US" b="0" dirty="0"/>
                        <a:t>관리자 대시보드</a:t>
                      </a:r>
                      <a:r>
                        <a:rPr lang="en-US" altLang="ko-KR" b="0" dirty="0"/>
                        <a:t>·SLA(30%), SSO/</a:t>
                      </a:r>
                      <a:r>
                        <a:rPr lang="ko-KR" altLang="en-US" b="0" dirty="0"/>
                        <a:t>권한체계</a:t>
                      </a:r>
                      <a:r>
                        <a:rPr lang="en-US" altLang="ko-KR" b="0" dirty="0"/>
                        <a:t>(20%), </a:t>
                      </a:r>
                      <a:r>
                        <a:rPr lang="ko-KR" altLang="en-US" b="0" dirty="0" err="1"/>
                        <a:t>기존툴</a:t>
                      </a:r>
                      <a:r>
                        <a:rPr lang="ko-KR" altLang="en-US" b="0" dirty="0"/>
                        <a:t> 연동</a:t>
                      </a:r>
                      <a:r>
                        <a:rPr lang="en-US" altLang="ko-KR" b="0" dirty="0"/>
                        <a:t>(15%)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9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B70664-452A-0AE4-196E-B9316726AE15}"/>
              </a:ext>
            </a:extLst>
          </p:cNvPr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고객 니즈 분석 및 목표 시장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41187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0E300-A02E-1C70-77CD-12A40AA45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6F455B-E8D2-6308-696C-092BB00A2AEC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B018D11-898A-3400-57A3-184213A53F01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ABB72D-FCBB-B873-C526-A72F87A2B2D0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EE92A94-2B6E-C547-2B00-382AA90E7395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F5C794-52EA-1B00-5F9A-A58923D805CA}"/>
              </a:ext>
            </a:extLst>
          </p:cNvPr>
          <p:cNvSpPr txBox="1"/>
          <p:nvPr/>
        </p:nvSpPr>
        <p:spPr>
          <a:xfrm>
            <a:off x="969740" y="1790700"/>
            <a:ext cx="48976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dirty="0"/>
              <a:t>B2G </a:t>
            </a:r>
            <a:r>
              <a:rPr lang="ko-KR" altLang="en-US" sz="2800" dirty="0"/>
              <a:t>공공기관</a:t>
            </a:r>
            <a:r>
              <a:rPr lang="en-US" altLang="ko-KR" sz="2800" dirty="0"/>
              <a:t>(</a:t>
            </a:r>
            <a:r>
              <a:rPr lang="ko-KR" altLang="en-US" sz="2800" dirty="0"/>
              <a:t>지자체</a:t>
            </a:r>
            <a:r>
              <a:rPr lang="en-US" altLang="ko-KR" sz="2800" dirty="0"/>
              <a:t>·</a:t>
            </a:r>
            <a:r>
              <a:rPr lang="ko-KR" altLang="en-US" sz="2800" dirty="0"/>
              <a:t>교육청 등</a:t>
            </a:r>
            <a:r>
              <a:rPr lang="en-US" altLang="ko-KR" sz="2800" dirty="0"/>
              <a:t>)</a:t>
            </a:r>
            <a:endParaRPr lang="en-US" altLang="ko-KR" sz="2800" b="1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20A5F788-B00A-3886-D452-4921006BD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91349"/>
              </p:ext>
            </p:extLst>
          </p:nvPr>
        </p:nvGraphicFramePr>
        <p:xfrm>
          <a:off x="969740" y="2990666"/>
          <a:ext cx="16556260" cy="6020620"/>
        </p:xfrm>
        <a:graphic>
          <a:graphicData uri="http://schemas.openxmlformats.org/drawingml/2006/table">
            <a:tbl>
              <a:tblPr/>
              <a:tblGrid>
                <a:gridCol w="472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7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항목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특성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기록 보존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보안 최우선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표준 브라우저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망분리 환경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핵심 니즈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기록보존 정책</a:t>
                      </a:r>
                      <a:r>
                        <a:rPr lang="en-US" altLang="ko-KR" b="0"/>
                        <a:t>(</a:t>
                      </a:r>
                      <a:r>
                        <a:rPr lang="ko-KR" altLang="en-US" b="0"/>
                        <a:t>보존기간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열람 권한</a:t>
                      </a:r>
                      <a:r>
                        <a:rPr lang="en-US" altLang="ko-KR" b="0"/>
                        <a:t>), </a:t>
                      </a:r>
                      <a:r>
                        <a:rPr lang="ko-KR" altLang="en-US" b="0"/>
                        <a:t>내</a:t>
                      </a:r>
                      <a:r>
                        <a:rPr lang="en-US" altLang="ko-KR" b="0"/>
                        <a:t>·</a:t>
                      </a:r>
                      <a:r>
                        <a:rPr lang="ko-KR" altLang="en-US" b="0"/>
                        <a:t>외부망 분리 지원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결재</a:t>
                      </a:r>
                      <a:r>
                        <a:rPr lang="en-US" altLang="ko-KR" b="0"/>
                        <a:t>/</a:t>
                      </a:r>
                      <a:r>
                        <a:rPr lang="ko-KR" altLang="en-US" b="0"/>
                        <a:t>지시 기록 연동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12576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페인포인트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외부 메신저 차단으로 현장 커뮤니케이션 지연</a:t>
                      </a:r>
                      <a:r>
                        <a:rPr lang="en-US" altLang="ko-KR" b="0"/>
                        <a:t>, </a:t>
                      </a:r>
                      <a:r>
                        <a:rPr lang="ko-KR" altLang="en-US" b="0"/>
                        <a:t>기록 추적 번거로움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/>
                        <a:t>구매 전환 요인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국산 암호화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감사 적합성</a:t>
                      </a:r>
                      <a:r>
                        <a:rPr lang="en-US" altLang="ko-KR" b="0" dirty="0"/>
                        <a:t>(40%), </a:t>
                      </a:r>
                      <a:r>
                        <a:rPr lang="ko-KR" altLang="en-US" b="0" dirty="0"/>
                        <a:t>기록보존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문서 연계</a:t>
                      </a:r>
                      <a:r>
                        <a:rPr lang="en-US" altLang="ko-KR" b="0" dirty="0"/>
                        <a:t>(30%), </a:t>
                      </a:r>
                      <a:r>
                        <a:rPr lang="ko-KR" altLang="en-US" b="0" dirty="0"/>
                        <a:t>레거시</a:t>
                      </a:r>
                      <a:r>
                        <a:rPr lang="en-US" altLang="ko-KR" b="0" dirty="0"/>
                        <a:t>/IE</a:t>
                      </a:r>
                      <a:r>
                        <a:rPr lang="ko-KR" altLang="en-US" b="0" dirty="0"/>
                        <a:t>모드 호환</a:t>
                      </a:r>
                      <a:r>
                        <a:rPr lang="en-US" altLang="ko-KR" b="0" dirty="0"/>
                        <a:t>(15%), </a:t>
                      </a:r>
                      <a:r>
                        <a:rPr lang="ko-KR" altLang="en-US" b="0" dirty="0"/>
                        <a:t>교육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도입 지원</a:t>
                      </a:r>
                      <a:r>
                        <a:rPr lang="en-US" altLang="ko-KR" b="0" dirty="0"/>
                        <a:t>(15%)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9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BB7E00-92C3-3AA1-4428-10183D276465}"/>
              </a:ext>
            </a:extLst>
          </p:cNvPr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고객 니즈 분석 및 목표 시장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47225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593A5-17CB-4A0F-1CB0-1781A60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7EC1B2-7442-75BC-758C-7DC59FBA9E8D}"/>
              </a:ext>
            </a:extLst>
          </p:cNvPr>
          <p:cNvSpPr/>
          <p:nvPr/>
        </p:nvSpPr>
        <p:spPr>
          <a:xfrm>
            <a:off x="288760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84FCC8-3561-ADA2-B97D-B98AEF8B3D32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2E82904-FA1F-015A-62C1-2D2593348066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3A9F164-A0A3-BE0B-3746-CF3999E6600F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76D917A-2A98-9CBA-9760-1B94C8E77541}"/>
              </a:ext>
            </a:extLst>
          </p:cNvPr>
          <p:cNvSpPr txBox="1"/>
          <p:nvPr/>
        </p:nvSpPr>
        <p:spPr>
          <a:xfrm>
            <a:off x="1348702" y="3774823"/>
            <a:ext cx="1571806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dirty="0"/>
              <a:t>Positioning</a:t>
            </a:r>
          </a:p>
          <a:p>
            <a:endParaRPr lang="en-US" altLang="ko-KR" sz="2800" dirty="0"/>
          </a:p>
          <a:p>
            <a:r>
              <a:rPr lang="ko-KR" altLang="en-US" sz="2800" dirty="0"/>
              <a:t>포지셔닝 전략 </a:t>
            </a:r>
            <a:r>
              <a:rPr lang="en-US" altLang="ko-KR" sz="2800" dirty="0"/>
              <a:t>: </a:t>
            </a:r>
          </a:p>
          <a:p>
            <a:endParaRPr lang="ko-KR" altLang="en-US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중요한 것만 울리고</a:t>
            </a:r>
            <a:r>
              <a:rPr lang="en-US" altLang="ko-KR" sz="2800" dirty="0"/>
              <a:t>, </a:t>
            </a:r>
            <a:r>
              <a:rPr lang="ko-KR" altLang="en-US" sz="2800" dirty="0"/>
              <a:t>퇴근하면 자동으로 조용해지는 개인</a:t>
            </a:r>
            <a:r>
              <a:rPr lang="en-US" altLang="ko-KR" sz="2800" dirty="0"/>
              <a:t>·</a:t>
            </a:r>
            <a:r>
              <a:rPr lang="ko-KR" altLang="en-US" sz="2800" dirty="0"/>
              <a:t>업무 통합 스마트 메신저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ko-KR" altLang="en-US" sz="2800" dirty="0"/>
          </a:p>
          <a:p>
            <a:r>
              <a:rPr lang="ko-KR" altLang="en-US" sz="2800" dirty="0" err="1"/>
              <a:t>타겟별</a:t>
            </a:r>
            <a:r>
              <a:rPr lang="ko-KR" altLang="en-US" sz="2800" dirty="0"/>
              <a:t> 메시지 </a:t>
            </a:r>
            <a:r>
              <a:rPr lang="en-US" altLang="ko-KR" sz="2800" dirty="0"/>
              <a:t>: </a:t>
            </a:r>
          </a:p>
          <a:p>
            <a:endParaRPr lang="ko-KR" altLang="en-US" sz="2800" dirty="0"/>
          </a:p>
          <a:p>
            <a:r>
              <a:rPr lang="en-US" altLang="ko-KR" sz="2800" dirty="0"/>
              <a:t>- MZ </a:t>
            </a:r>
            <a:r>
              <a:rPr lang="ko-KR" altLang="en-US" sz="2800" dirty="0"/>
              <a:t>직장인</a:t>
            </a:r>
            <a:r>
              <a:rPr lang="en-US" altLang="ko-KR" sz="2800" dirty="0"/>
              <a:t>: </a:t>
            </a:r>
            <a:r>
              <a:rPr lang="ko-KR" altLang="en-US" sz="2800" dirty="0"/>
              <a:t>퇴근하면 자동 무음</a:t>
            </a:r>
            <a:r>
              <a:rPr lang="en-US" altLang="ko-KR" sz="2800" dirty="0"/>
              <a:t>, </a:t>
            </a:r>
            <a:r>
              <a:rPr lang="ko-KR" altLang="en-US" sz="2800" dirty="0"/>
              <a:t>아침엔 하이라이트 요약으로 시작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경력</a:t>
            </a:r>
            <a:r>
              <a:rPr lang="en-US" altLang="ko-KR" sz="2800" dirty="0"/>
              <a:t>/</a:t>
            </a:r>
            <a:r>
              <a:rPr lang="ko-KR" altLang="en-US" sz="2800" dirty="0"/>
              <a:t>기혼 직장인</a:t>
            </a:r>
            <a:r>
              <a:rPr lang="en-US" altLang="ko-KR" sz="2800" dirty="0"/>
              <a:t>: </a:t>
            </a:r>
            <a:r>
              <a:rPr lang="ko-KR" altLang="en-US" sz="2800" dirty="0"/>
              <a:t>회의</a:t>
            </a:r>
            <a:r>
              <a:rPr lang="en-US" altLang="ko-KR" sz="2800" dirty="0"/>
              <a:t>/</a:t>
            </a:r>
            <a:r>
              <a:rPr lang="ko-KR" altLang="en-US" sz="2800" dirty="0"/>
              <a:t>가정</a:t>
            </a:r>
            <a:r>
              <a:rPr lang="en-US" altLang="ko-KR" sz="2800" dirty="0"/>
              <a:t>/</a:t>
            </a:r>
            <a:r>
              <a:rPr lang="ko-KR" altLang="en-US" sz="2800" dirty="0"/>
              <a:t>업무가 겹쳐도 일정 기반으로 알아서 정리</a:t>
            </a:r>
          </a:p>
          <a:p>
            <a:r>
              <a:rPr lang="en-US" altLang="ko-KR" sz="2800" dirty="0"/>
              <a:t>- SMB </a:t>
            </a:r>
            <a:r>
              <a:rPr lang="ko-KR" altLang="en-US" sz="2800" dirty="0"/>
              <a:t>팀장</a:t>
            </a:r>
            <a:r>
              <a:rPr lang="en-US" altLang="ko-KR" sz="2800" dirty="0"/>
              <a:t>/</a:t>
            </a:r>
            <a:r>
              <a:rPr lang="ko-KR" altLang="en-US" sz="2800" dirty="0"/>
              <a:t>관리자</a:t>
            </a:r>
            <a:r>
              <a:rPr lang="en-US" altLang="ko-KR" sz="2800" dirty="0"/>
              <a:t>: </a:t>
            </a:r>
            <a:r>
              <a:rPr lang="ko-KR" altLang="en-US" sz="2800" dirty="0"/>
              <a:t>알림 규칙과 응답 리포트로 팀은 덜 </a:t>
            </a:r>
            <a:r>
              <a:rPr lang="ko-KR" altLang="en-US" sz="2800" dirty="0" err="1"/>
              <a:t>번아웃</a:t>
            </a:r>
            <a:r>
              <a:rPr lang="en-US" altLang="ko-KR" sz="2800" dirty="0"/>
              <a:t>, </a:t>
            </a:r>
            <a:r>
              <a:rPr lang="ko-KR" altLang="en-US" sz="2800" dirty="0"/>
              <a:t>더 빠른 실행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공공기관</a:t>
            </a:r>
            <a:r>
              <a:rPr lang="en-US" altLang="ko-KR" sz="2800" dirty="0"/>
              <a:t>: “</a:t>
            </a:r>
            <a:r>
              <a:rPr lang="ko-KR" altLang="en-US" sz="2800" dirty="0"/>
              <a:t>감사</a:t>
            </a:r>
            <a:r>
              <a:rPr lang="en-US" altLang="ko-KR" sz="2800" dirty="0"/>
              <a:t>/</a:t>
            </a:r>
            <a:r>
              <a:rPr lang="ko-KR" altLang="en-US" sz="2800" dirty="0"/>
              <a:t>기록</a:t>
            </a:r>
            <a:r>
              <a:rPr lang="en-US" altLang="ko-KR" sz="2800" dirty="0"/>
              <a:t>/</a:t>
            </a:r>
            <a:r>
              <a:rPr lang="ko-KR" altLang="en-US" sz="2800" dirty="0"/>
              <a:t>보안 기준을 지키면서도 현장 대응 속도는 그대로”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62D67-59D3-F038-DA44-BC52286608F4}"/>
              </a:ext>
            </a:extLst>
          </p:cNvPr>
          <p:cNvSpPr txBox="1"/>
          <p:nvPr/>
        </p:nvSpPr>
        <p:spPr>
          <a:xfrm>
            <a:off x="3327770" y="419100"/>
            <a:ext cx="11613410" cy="835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고객 니즈 분석 및 목표 시장</a:t>
            </a:r>
            <a:endParaRPr lang="en-US" sz="4400" spc="-98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427921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25A0F-F485-5121-5322-FECD421E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7B1DAA-310F-D065-7298-CA5FE221F32C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399BD5-6C70-0C3B-7357-80DBFA7D29F0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246903-D292-A06E-E782-E3C94BADF577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52029A3-D6B7-B03B-479F-B290D2F31DB0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4FDFECB-6171-8298-FBDD-EDE956879E78}"/>
              </a:ext>
            </a:extLst>
          </p:cNvPr>
          <p:cNvSpPr txBox="1"/>
          <p:nvPr/>
        </p:nvSpPr>
        <p:spPr>
          <a:xfrm>
            <a:off x="969740" y="1790700"/>
            <a:ext cx="1521567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시장에서 활용 가능한 분석 서비스 모델 아이디어 수집</a:t>
            </a:r>
          </a:p>
          <a:p>
            <a:r>
              <a:rPr lang="ko-KR" altLang="en-US" sz="2800" dirty="0"/>
              <a:t>현재 메신저</a:t>
            </a:r>
            <a:r>
              <a:rPr lang="en-US" altLang="ko-KR" sz="2800" dirty="0"/>
              <a:t>/</a:t>
            </a:r>
            <a:r>
              <a:rPr lang="ko-KR" altLang="en-US" sz="2800" dirty="0"/>
              <a:t>알림</a:t>
            </a:r>
            <a:r>
              <a:rPr lang="en-US" altLang="ko-KR" sz="2800" dirty="0"/>
              <a:t>/</a:t>
            </a:r>
            <a:r>
              <a:rPr lang="ko-KR" altLang="en-US" sz="2800" dirty="0"/>
              <a:t>캘린더</a:t>
            </a:r>
            <a:r>
              <a:rPr lang="en-US" altLang="ko-KR" sz="2800" dirty="0"/>
              <a:t>/</a:t>
            </a:r>
            <a:r>
              <a:rPr lang="ko-KR" altLang="en-US" sz="2800" dirty="0"/>
              <a:t>조직도</a:t>
            </a:r>
            <a:r>
              <a:rPr lang="en-US" altLang="ko-KR" sz="2800" dirty="0"/>
              <a:t>/</a:t>
            </a:r>
            <a:r>
              <a:rPr lang="ko-KR" altLang="en-US" sz="2800" dirty="0"/>
              <a:t>사용 로그 데이터를 활용해 수익을 창출할 수 있는 아이디어를 </a:t>
            </a:r>
            <a:r>
              <a:rPr lang="ko-KR" altLang="en-US" sz="2800" b="1" dirty="0" err="1"/>
              <a:t>스캠퍼</a:t>
            </a:r>
            <a:r>
              <a:rPr lang="en-US" altLang="ko-KR" sz="2800" b="1" dirty="0"/>
              <a:t>(SCAMPER)</a:t>
            </a:r>
            <a:r>
              <a:rPr lang="ko-KR" altLang="en-US" sz="2800" dirty="0"/>
              <a:t> 기법으로 도출</a:t>
            </a:r>
            <a:r>
              <a:rPr lang="en-US" altLang="ko-KR" sz="2800" dirty="0"/>
              <a:t>.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DCBD6866-9E19-5700-D067-0B3EF5341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1741"/>
              </p:ext>
            </p:extLst>
          </p:nvPr>
        </p:nvGraphicFramePr>
        <p:xfrm>
          <a:off x="969740" y="3679564"/>
          <a:ext cx="16556260" cy="5317981"/>
        </p:xfrm>
        <a:graphic>
          <a:graphicData uri="http://schemas.openxmlformats.org/drawingml/2006/table">
            <a:tbl>
              <a:tblPr/>
              <a:tblGrid>
                <a:gridCol w="472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스캠퍼 규칙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적용 내용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데이터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위치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결합하기 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메시지 메타데이터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멘션</a:t>
                      </a:r>
                      <a:r>
                        <a:rPr lang="en-US" altLang="ko-KR"/>
                        <a:t>·</a:t>
                      </a:r>
                      <a:r>
                        <a:rPr lang="ko-KR" altLang="en-US"/>
                        <a:t>보낸이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직급</a:t>
                      </a:r>
                      <a:r>
                        <a:rPr lang="en-US" altLang="ko-KR"/>
                        <a:t>·</a:t>
                      </a:r>
                      <a:r>
                        <a:rPr lang="ko-KR" altLang="en-US"/>
                        <a:t>채널</a:t>
                      </a:r>
                      <a:r>
                        <a:rPr lang="en-US" altLang="ko-KR"/>
                        <a:t>) + </a:t>
                      </a:r>
                      <a:r>
                        <a:rPr lang="ko-KR" altLang="en-US"/>
                        <a:t>캘린더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회의 상태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근무시간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706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응용하기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팀별 </a:t>
                      </a:r>
                      <a:r>
                        <a:rPr lang="ko-KR" altLang="en-US" dirty="0" err="1"/>
                        <a:t>메시지량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응답시간 패턴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조직도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대체하기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전체 알림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하이라이트 요약</a:t>
                      </a:r>
                      <a:r>
                        <a:rPr lang="en-US" altLang="ko-KR" dirty="0"/>
                        <a:t>(LLM)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187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확대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축소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스레드 길이</a:t>
                      </a:r>
                      <a:r>
                        <a:rPr lang="en-US" altLang="ko-KR"/>
                        <a:t>·</a:t>
                      </a:r>
                      <a:r>
                        <a:rPr lang="ko-KR" altLang="en-US"/>
                        <a:t>참여자</a:t>
                      </a:r>
                      <a:r>
                        <a:rPr lang="en-US" altLang="ko-KR"/>
                        <a:t>·</a:t>
                      </a:r>
                      <a:r>
                        <a:rPr lang="ko-KR" altLang="en-US"/>
                        <a:t>이모지 반응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다른 용도로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읽음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응답 이력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근무시간</a:t>
                      </a:r>
                      <a:r>
                        <a:rPr lang="en-US" altLang="ko-KR"/>
                        <a:t>·</a:t>
                      </a:r>
                      <a:r>
                        <a:rPr lang="ko-KR" altLang="en-US"/>
                        <a:t>야근 패턴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54976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제거하기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알림 원인 로그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무음 처리 이력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뒤집기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재배치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보낸 후 기다리기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받기 전에 정리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304159"/>
                  </a:ext>
                </a:extLst>
              </a:tr>
              <a:tr h="453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재사용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리믹스</a:t>
                      </a:r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파일 메타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채팅 </a:t>
                      </a:r>
                      <a:r>
                        <a:rPr lang="ko-KR" altLang="en-US" dirty="0" err="1"/>
                        <a:t>콘텍스트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696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42B684-4534-5F7E-A959-053D190E7C56}"/>
              </a:ext>
            </a:extLst>
          </p:cNvPr>
          <p:cNvSpPr txBox="1"/>
          <p:nvPr/>
        </p:nvSpPr>
        <p:spPr>
          <a:xfrm>
            <a:off x="4572000" y="533477"/>
            <a:ext cx="1161341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b="1" dirty="0"/>
              <a:t>빅데이터 시장 활용 다각화 기획 예시</a:t>
            </a:r>
          </a:p>
        </p:txBody>
      </p:sp>
    </p:spTree>
    <p:extLst>
      <p:ext uri="{BB962C8B-B14F-4D97-AF65-F5344CB8AC3E}">
        <p14:creationId xmlns:p14="http://schemas.microsoft.com/office/powerpoint/2010/main" val="79122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4850-3E9A-30A8-3CA4-FD3E8DA5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E873FC-6BCE-BF45-1333-F1A52CBCBA1B}"/>
              </a:ext>
            </a:extLst>
          </p:cNvPr>
          <p:cNvSpPr/>
          <p:nvPr/>
        </p:nvSpPr>
        <p:spPr>
          <a:xfrm>
            <a:off x="378178" y="314870"/>
            <a:ext cx="17644253" cy="9657259"/>
          </a:xfrm>
          <a:custGeom>
            <a:avLst/>
            <a:gdLst/>
            <a:ahLst/>
            <a:cxnLst/>
            <a:rect l="l" t="t" r="r" b="b"/>
            <a:pathLst>
              <a:path w="17644253" h="9657259">
                <a:moveTo>
                  <a:pt x="0" y="0"/>
                </a:moveTo>
                <a:lnTo>
                  <a:pt x="17644253" y="0"/>
                </a:lnTo>
                <a:lnTo>
                  <a:pt x="17644253" y="9657259"/>
                </a:lnTo>
                <a:lnTo>
                  <a:pt x="0" y="96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" r="-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FE6340-A0C3-C5BE-EB75-3392510CE6A5}"/>
              </a:ext>
            </a:extLst>
          </p:cNvPr>
          <p:cNvGrpSpPr/>
          <p:nvPr/>
        </p:nvGrpSpPr>
        <p:grpSpPr>
          <a:xfrm>
            <a:off x="482452" y="1306319"/>
            <a:ext cx="17450562" cy="62960"/>
            <a:chOff x="0" y="0"/>
            <a:chExt cx="23267416" cy="839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D8A16D3-C427-88A3-6F3B-C62969D3C235}"/>
                </a:ext>
              </a:extLst>
            </p:cNvPr>
            <p:cNvSpPr/>
            <p:nvPr/>
          </p:nvSpPr>
          <p:spPr>
            <a:xfrm>
              <a:off x="0" y="0"/>
              <a:ext cx="23267415" cy="83947"/>
            </a:xfrm>
            <a:custGeom>
              <a:avLst/>
              <a:gdLst/>
              <a:ahLst/>
              <a:cxnLst/>
              <a:rect l="l" t="t" r="r" b="b"/>
              <a:pathLst>
                <a:path w="23267415" h="83947">
                  <a:moveTo>
                    <a:pt x="0" y="0"/>
                  </a:moveTo>
                  <a:lnTo>
                    <a:pt x="23267415" y="0"/>
                  </a:lnTo>
                  <a:lnTo>
                    <a:pt x="23267415" y="83947"/>
                  </a:lnTo>
                  <a:lnTo>
                    <a:pt x="0" y="83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F4D4C76-3661-E7B3-900D-D4C3F225AF4E}"/>
              </a:ext>
            </a:extLst>
          </p:cNvPr>
          <p:cNvSpPr/>
          <p:nvPr/>
        </p:nvSpPr>
        <p:spPr>
          <a:xfrm>
            <a:off x="16519269" y="872031"/>
            <a:ext cx="758380" cy="180115"/>
          </a:xfrm>
          <a:custGeom>
            <a:avLst/>
            <a:gdLst/>
            <a:ahLst/>
            <a:cxnLst/>
            <a:rect l="l" t="t" r="r" b="b"/>
            <a:pathLst>
              <a:path w="758380" h="180115">
                <a:moveTo>
                  <a:pt x="0" y="0"/>
                </a:moveTo>
                <a:lnTo>
                  <a:pt x="758380" y="0"/>
                </a:lnTo>
                <a:lnTo>
                  <a:pt x="758380" y="180115"/>
                </a:lnTo>
                <a:lnTo>
                  <a:pt x="0" y="18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631" b="-26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4EFB5DC-1BC4-DF06-7142-B7DA5F29E1DD}"/>
              </a:ext>
            </a:extLst>
          </p:cNvPr>
          <p:cNvSpPr txBox="1"/>
          <p:nvPr/>
        </p:nvSpPr>
        <p:spPr>
          <a:xfrm>
            <a:off x="969740" y="1790700"/>
            <a:ext cx="134320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1. </a:t>
            </a:r>
            <a:r>
              <a:rPr lang="ko-KR" altLang="en-US" sz="2800" dirty="0"/>
              <a:t>상품의 새로운 강점</a:t>
            </a:r>
            <a:r>
              <a:rPr lang="en-US" altLang="ko-KR" sz="2800" dirty="0"/>
              <a:t>(S)</a:t>
            </a:r>
            <a:r>
              <a:rPr lang="ko-KR" altLang="en-US" sz="2800" dirty="0"/>
              <a:t>과 약점</a:t>
            </a:r>
            <a:r>
              <a:rPr lang="en-US" altLang="ko-KR" sz="2800" dirty="0"/>
              <a:t>(W) </a:t>
            </a:r>
            <a:r>
              <a:rPr lang="ko-KR" altLang="en-US" sz="2800" dirty="0"/>
              <a:t>분석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Business Messenger(</a:t>
            </a:r>
            <a:r>
              <a:rPr lang="ko-KR" altLang="en-US" sz="2800" dirty="0"/>
              <a:t>직장인모드</a:t>
            </a:r>
            <a:r>
              <a:rPr lang="en-US" altLang="ko-KR" sz="2800" dirty="0"/>
              <a:t>)</a:t>
            </a:r>
            <a:r>
              <a:rPr lang="ko-KR" altLang="en-US" sz="2800" dirty="0"/>
              <a:t>는 개인</a:t>
            </a:r>
            <a:r>
              <a:rPr lang="en-US" altLang="ko-KR" sz="2800" dirty="0"/>
              <a:t>/</a:t>
            </a:r>
            <a:r>
              <a:rPr lang="ko-KR" altLang="en-US" sz="2800" dirty="0"/>
              <a:t>업무 통합 메신저에 근무상태</a:t>
            </a:r>
            <a:r>
              <a:rPr lang="en-US" altLang="ko-KR" sz="2800" dirty="0"/>
              <a:t>,</a:t>
            </a:r>
            <a:r>
              <a:rPr lang="ko-KR" altLang="en-US" sz="2800" dirty="0"/>
              <a:t>캘린더</a:t>
            </a:r>
            <a:r>
              <a:rPr lang="en-US" altLang="ko-KR" sz="2800" dirty="0"/>
              <a:t>,</a:t>
            </a:r>
            <a:r>
              <a:rPr lang="ko-KR" altLang="en-US" sz="2800" dirty="0"/>
              <a:t>관계 정보를 결합해 알림 우선순위</a:t>
            </a:r>
            <a:r>
              <a:rPr lang="en-US" altLang="ko-KR" sz="2800" dirty="0"/>
              <a:t>,</a:t>
            </a:r>
            <a:r>
              <a:rPr lang="ko-KR" altLang="en-US" sz="2800" dirty="0"/>
              <a:t>자동 무음</a:t>
            </a:r>
            <a:r>
              <a:rPr lang="en-US" altLang="ko-KR" sz="2800" dirty="0"/>
              <a:t>,</a:t>
            </a:r>
            <a:r>
              <a:rPr lang="ko-KR" altLang="en-US" sz="2800" dirty="0"/>
              <a:t>응답 리마인드를 제공하는 서비스입니다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서비스의 내부 강점</a:t>
            </a:r>
            <a:r>
              <a:rPr lang="en-US" altLang="ko-KR" sz="2800" dirty="0"/>
              <a:t>/</a:t>
            </a:r>
            <a:r>
              <a:rPr lang="ko-KR" altLang="en-US" sz="2800" dirty="0"/>
              <a:t>약점을 아래와 같이 정리했습니다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D7ECD84-BE9A-B1B3-A554-FE7A99552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40185"/>
              </p:ext>
            </p:extLst>
          </p:nvPr>
        </p:nvGraphicFramePr>
        <p:xfrm>
          <a:off x="969740" y="4076699"/>
          <a:ext cx="16556260" cy="5471161"/>
        </p:xfrm>
        <a:graphic>
          <a:graphicData uri="http://schemas.openxmlformats.org/drawingml/2006/table">
            <a:tbl>
              <a:tblPr/>
              <a:tblGrid>
                <a:gridCol w="472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5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5885">
                  <a:extLst>
                    <a:ext uri="{9D8B030D-6E8A-4147-A177-3AD203B41FA5}">
                      <a16:colId xmlns:a16="http://schemas.microsoft.com/office/drawing/2014/main" val="1465578133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Business Messenger(</a:t>
                      </a:r>
                      <a:r>
                        <a:rPr lang="ko-KR" altLang="en-US" b="0" dirty="0"/>
                        <a:t>직장인모드</a:t>
                      </a:r>
                      <a:r>
                        <a:rPr lang="en-US" altLang="ko-KR" b="0" dirty="0"/>
                        <a:t>) </a:t>
                      </a:r>
                      <a:r>
                        <a:rPr lang="ko-KR" altLang="en-US" b="0" dirty="0"/>
                        <a:t>분석 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전략적 의미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30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강점 </a:t>
                      </a:r>
                      <a:r>
                        <a:rPr lang="en-US" altLang="ko-KR" b="0" dirty="0"/>
                        <a:t>(Strength)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정확한 우선순위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무음 판단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캘린더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회의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휴가</a:t>
                      </a:r>
                      <a:r>
                        <a:rPr lang="en-US" altLang="ko-KR" b="0" dirty="0"/>
                        <a:t>),</a:t>
                      </a:r>
                      <a:r>
                        <a:rPr lang="ko-KR" altLang="en-US" b="0" dirty="0"/>
                        <a:t>근무시간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/>
                        <a:t>관계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상사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프로젝트</a:t>
                      </a:r>
                      <a:r>
                        <a:rPr lang="en-US" altLang="ko-KR" b="0" dirty="0"/>
                        <a:t>)@</a:t>
                      </a:r>
                      <a:r>
                        <a:rPr lang="ko-KR" altLang="en-US" b="0" dirty="0" err="1"/>
                        <a:t>멘션을</a:t>
                      </a:r>
                      <a:r>
                        <a:rPr lang="ko-KR" altLang="en-US" b="0" dirty="0"/>
                        <a:t> 결합해 긴급도 점수 산출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야간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회의 중 자동 무음 적용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중요한 것만 울리는 차별화된 알림 </a:t>
                      </a:r>
                      <a:r>
                        <a:rPr lang="en-US" altLang="ko-KR" b="0" dirty="0"/>
                        <a:t>UX</a:t>
                      </a:r>
                      <a:r>
                        <a:rPr lang="ko-KR" altLang="en-US" b="0" dirty="0"/>
                        <a:t>로 충성 사용자 확보 가능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3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개인화 기능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직장인모드 자동 전환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하이라이트 요약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중요 대화 고정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응답 습관 기반 리마인드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응답 목표</a:t>
                      </a:r>
                      <a:r>
                        <a:rPr lang="en-US" altLang="ko-KR" b="0" dirty="0"/>
                        <a:t>) </a:t>
                      </a:r>
                      <a:r>
                        <a:rPr lang="ko-KR" altLang="en-US" b="0" dirty="0"/>
                        <a:t>제안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개인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팀 생산성 지표와 관리자 리포트로 </a:t>
                      </a:r>
                      <a:r>
                        <a:rPr lang="en-US" altLang="ko-KR" b="0" dirty="0"/>
                        <a:t>B2B </a:t>
                      </a:r>
                      <a:r>
                        <a:rPr lang="ko-KR" altLang="en-US" b="0" dirty="0"/>
                        <a:t>확장 및 유료 좌석 전환 유리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356459"/>
                  </a:ext>
                </a:extLst>
              </a:tr>
              <a:tr h="5193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데이터 다양성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메시지 메타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읽음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응답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 err="1"/>
                        <a:t>이모지</a:t>
                      </a:r>
                      <a:r>
                        <a:rPr lang="en-US" altLang="ko-KR" b="0" dirty="0"/>
                        <a:t>)</a:t>
                      </a:r>
                      <a:r>
                        <a:rPr lang="ko-KR" altLang="en-US" b="0" dirty="0"/>
                        <a:t>와 정책 로그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앱 사용 로그를 함께 수집해 노이즈 패턴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지연 구간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 err="1"/>
                        <a:t>번아웃</a:t>
                      </a:r>
                      <a:r>
                        <a:rPr lang="ko-KR" altLang="en-US" b="0" dirty="0"/>
                        <a:t> 신호까지 분석 가능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데이터 기반 개선 루프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 err="1"/>
                        <a:t>노이즈애주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/>
                        <a:t>응답률</a:t>
                      </a:r>
                      <a:r>
                        <a:rPr lang="en-US" altLang="ko-KR" b="0" dirty="0"/>
                        <a:t>up)</a:t>
                      </a:r>
                      <a:r>
                        <a:rPr lang="ko-KR" altLang="en-US" b="0" dirty="0"/>
                        <a:t>로 장기 </a:t>
                      </a:r>
                      <a:r>
                        <a:rPr lang="ko-KR" altLang="en-US" b="0" dirty="0" err="1"/>
                        <a:t>유지율</a:t>
                      </a:r>
                      <a:r>
                        <a:rPr lang="ko-KR" altLang="en-US" b="0" dirty="0"/>
                        <a:t> 제고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93840"/>
                  </a:ext>
                </a:extLst>
              </a:tr>
              <a:tr h="914400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약점 </a:t>
                      </a:r>
                      <a:r>
                        <a:rPr lang="en-US" altLang="ko-KR" b="0" dirty="0"/>
                        <a:t>(Weakness)</a:t>
                      </a:r>
                      <a:endParaRPr lang="ko-KR" altLang="en-US" b="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개발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운영 비용 부담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실시간 이벤트 처리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동기화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모바일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데스크톱 동시 지원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보안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감사 로깅 유지 비용 발생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 err="1"/>
                        <a:t>온보딩</a:t>
                      </a:r>
                      <a:r>
                        <a:rPr lang="ko-KR" altLang="en-US" b="0" dirty="0"/>
                        <a:t> 템플릿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기본값 추천으로 설정 부담 최소화</a:t>
                      </a:r>
                      <a:r>
                        <a:rPr lang="en-US" altLang="ko-KR" b="0" dirty="0"/>
                        <a:t>, 1</a:t>
                      </a:r>
                      <a:r>
                        <a:rPr lang="ko-KR" altLang="en-US" b="0" dirty="0"/>
                        <a:t>클릭 정책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 err="1"/>
                        <a:t>회의중</a:t>
                      </a:r>
                      <a:r>
                        <a:rPr lang="ko-KR" altLang="en-US" b="0" dirty="0"/>
                        <a:t> 무음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야간 차단</a:t>
                      </a:r>
                      <a:r>
                        <a:rPr lang="en-US" altLang="ko-KR" b="0" dirty="0"/>
                        <a:t>) </a:t>
                      </a:r>
                      <a:r>
                        <a:rPr lang="ko-KR" altLang="en-US" b="0" dirty="0"/>
                        <a:t>제공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29962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브랜드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전환 장벽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기존 메신저 사용 습관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카톡</a:t>
                      </a:r>
                      <a:r>
                        <a:rPr lang="en-US" altLang="ko-KR" b="0" dirty="0"/>
                        <a:t>/Slack/Teams)</a:t>
                      </a:r>
                      <a:r>
                        <a:rPr lang="ko-KR" altLang="en-US" b="0" dirty="0"/>
                        <a:t>과 조직 내 변경 저항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새 툴 도입에 대한 심리적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정책적 장벽</a:t>
                      </a:r>
                    </a:p>
                  </a:txBody>
                  <a:tcPr anchor="ctr"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기존 툴 연동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데이터 마이그레이션으로 전환 마찰 감소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팀 단위 무료 체험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 err="1"/>
                        <a:t>파일럿로</a:t>
                      </a:r>
                      <a:r>
                        <a:rPr lang="ko-KR" altLang="en-US" b="0" dirty="0"/>
                        <a:t> 초기 도입 장벽 완화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65159"/>
                  </a:ext>
                </a:extLst>
              </a:tr>
              <a:tr h="630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0" dirty="0"/>
                        <a:t>학습 곡선</a:t>
                      </a:r>
                      <a:r>
                        <a:rPr lang="en-US" altLang="ko-KR" b="0" dirty="0"/>
                        <a:t>: </a:t>
                      </a:r>
                      <a:r>
                        <a:rPr lang="ko-KR" altLang="en-US" b="0" dirty="0"/>
                        <a:t>알림 정책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모드 설정이 복잡하게 느껴질 수 있어 초기 체감 가치가 늦을 위험</a:t>
                      </a:r>
                    </a:p>
                  </a:txBody>
                  <a:tcPr anchor="ctr"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비용은 기능 플래그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경량 클라이언트</a:t>
                      </a:r>
                      <a:r>
                        <a:rPr lang="en-US" altLang="ko-KR" b="0" dirty="0"/>
                        <a:t>·</a:t>
                      </a:r>
                      <a:r>
                        <a:rPr lang="ko-KR" altLang="en-US" b="0" dirty="0"/>
                        <a:t>서버 샘플링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배치 리포트로 운영 효율화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086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E528694-6596-81EF-8D8D-3290E2E6B12D}"/>
              </a:ext>
            </a:extLst>
          </p:cNvPr>
          <p:cNvSpPr txBox="1"/>
          <p:nvPr/>
        </p:nvSpPr>
        <p:spPr>
          <a:xfrm>
            <a:off x="3441165" y="510094"/>
            <a:ext cx="1161341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b="1" dirty="0"/>
              <a:t>실시간 관광지 추천 서비스 비즈니스 모델 기획</a:t>
            </a:r>
          </a:p>
        </p:txBody>
      </p:sp>
    </p:spTree>
    <p:extLst>
      <p:ext uri="{BB962C8B-B14F-4D97-AF65-F5344CB8AC3E}">
        <p14:creationId xmlns:p14="http://schemas.microsoft.com/office/powerpoint/2010/main" val="291293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1058</Words>
  <Application>Microsoft Office PowerPoint</Application>
  <PresentationFormat>사용자 지정</PresentationFormat>
  <Paragraphs>123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윤고딕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규민 남</cp:lastModifiedBy>
  <cp:revision>33</cp:revision>
  <dcterms:created xsi:type="dcterms:W3CDTF">2006-08-16T00:00:00Z</dcterms:created>
  <dcterms:modified xsi:type="dcterms:W3CDTF">2025-10-14T14:16:39Z</dcterms:modified>
  <dc:identifier>DAG0OSu7hKE</dc:identifier>
</cp:coreProperties>
</file>